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9" r:id="rId6"/>
    <p:sldId id="270" r:id="rId7"/>
    <p:sldId id="271" r:id="rId8"/>
    <p:sldId id="260" r:id="rId9"/>
    <p:sldId id="262" r:id="rId10"/>
    <p:sldId id="263" r:id="rId11"/>
    <p:sldId id="264" r:id="rId12"/>
    <p:sldId id="261" r:id="rId13"/>
    <p:sldId id="265" r:id="rId14"/>
    <p:sldId id="266" r:id="rId15"/>
    <p:sldId id="267" r:id="rId16"/>
  </p:sldIdLst>
  <p:sldSz cx="14630400" cy="8229600"/>
  <p:notesSz cx="8229600" cy="14630400"/>
  <p:embeddedFontLst>
    <p:embeddedFont>
      <p:font typeface="Montserrat" panose="00000500000000000000" pitchFamily="2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-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9697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7621D1-DA82-6CB8-BEFF-B43F9169A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3D4D91-3169-E2AE-BF42-81F3A10641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379934-D8F4-1B9D-D57A-93B8B33DFD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FAF8DF-3BB1-CBCC-E419-4A97E33709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972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7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89286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LevelUp: Gamified Community Platform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643199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Transforming community engagement through AI-powered quests and progressive leveling systems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33326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Technical Challenges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2370892"/>
            <a:ext cx="1083231" cy="16127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58114" y="2587466"/>
            <a:ext cx="525815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Problem - SMTP Limitations on Vercel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058114" y="3073598"/>
            <a:ext cx="63275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Vercel's platform updates deprecated SMTP functionality, breaking our email reset system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3983593"/>
            <a:ext cx="1083231" cy="16127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58114" y="420016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058114" y="4686300"/>
            <a:ext cx="63275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Migrated to third-party email platform(Resend) for reliable password reset and transactional emails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5596295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58114" y="581286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Lessons Learned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058114" y="6299002"/>
            <a:ext cx="632757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Cloud platform restrictions can emerge unexpectedly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8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4497" y="577096"/>
            <a:ext cx="5522595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Technical Challenges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497" y="1581983"/>
            <a:ext cx="1049298" cy="23593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93583" y="1791772"/>
            <a:ext cx="3549015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Problem - Image Storage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1993583" y="2262664"/>
            <a:ext cx="6415921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Loading images globally was slower because there was no CDN.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1993583" y="3060025"/>
            <a:ext cx="6415921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Saving images </a:t>
            </a:r>
            <a:r>
              <a:rPr lang="en-US" sz="16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locally</a:t>
            </a: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increased server storage usage as the number of images grew.</a:t>
            </a:r>
            <a:endParaRPr lang="en-US" sz="16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497" y="3941326"/>
            <a:ext cx="1049298" cy="202358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993583" y="4151114"/>
            <a:ext cx="276129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Our Solution</a:t>
            </a:r>
            <a:endParaRPr lang="en-US" sz="2150" dirty="0"/>
          </a:p>
        </p:txBody>
      </p:sp>
      <p:sp>
        <p:nvSpPr>
          <p:cNvPr id="10" name="Text 5"/>
          <p:cNvSpPr/>
          <p:nvPr/>
        </p:nvSpPr>
        <p:spPr>
          <a:xfrm>
            <a:off x="1993583" y="4622006"/>
            <a:ext cx="6415921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Integrated </a:t>
            </a:r>
            <a:r>
              <a:rPr lang="en-US" sz="16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Cloudinary</a:t>
            </a: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for image storage.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1993583" y="5083612"/>
            <a:ext cx="6415921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Uploaded images to Cloudinary instead of saving them locally.</a:t>
            </a:r>
            <a:endParaRPr lang="en-US" sz="16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497" y="5964912"/>
            <a:ext cx="1049298" cy="168783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93583" y="6174700"/>
            <a:ext cx="276129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Outcome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993583" y="6645592"/>
            <a:ext cx="6415921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Server storage is no longer overloaded.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1993583" y="7107198"/>
            <a:ext cx="6415921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Images load faster globally.</a:t>
            </a:r>
            <a:endParaRPr lang="en-US" sz="16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6760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 DO: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299960" y="2013585"/>
            <a:ext cx="30480" cy="5348407"/>
          </a:xfrm>
          <a:prstGeom prst="roundRect">
            <a:avLst>
              <a:gd name="adj" fmla="val 1066251"/>
            </a:avLst>
          </a:prstGeom>
          <a:solidFill>
            <a:srgbClr val="BACFDD"/>
          </a:solidFill>
          <a:ln/>
        </p:spPr>
      </p:sp>
      <p:sp>
        <p:nvSpPr>
          <p:cNvPr id="4" name="Shape 2"/>
          <p:cNvSpPr/>
          <p:nvPr/>
        </p:nvSpPr>
        <p:spPr>
          <a:xfrm>
            <a:off x="6451997" y="2242066"/>
            <a:ext cx="649962" cy="30480"/>
          </a:xfrm>
          <a:prstGeom prst="roundRect">
            <a:avLst>
              <a:gd name="adj" fmla="val 1066251"/>
            </a:avLst>
          </a:prstGeom>
          <a:solidFill>
            <a:srgbClr val="BACFDD"/>
          </a:solidFill>
          <a:ln/>
        </p:spPr>
      </p:sp>
      <p:sp>
        <p:nvSpPr>
          <p:cNvPr id="5" name="Shape 3"/>
          <p:cNvSpPr/>
          <p:nvPr/>
        </p:nvSpPr>
        <p:spPr>
          <a:xfrm>
            <a:off x="7071479" y="2013585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44167" y="204352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3381256" y="208799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Notifications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8309" y="2574131"/>
            <a:ext cx="547366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notification system for quest updates, community activity, and level achievements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28441" y="3541871"/>
            <a:ext cx="649962" cy="30480"/>
          </a:xfrm>
          <a:prstGeom prst="roundRect">
            <a:avLst>
              <a:gd name="adj" fmla="val 1066251"/>
            </a:avLst>
          </a:prstGeom>
          <a:solidFill>
            <a:srgbClr val="BACFDD"/>
          </a:solidFill>
          <a:ln/>
        </p:spPr>
      </p:sp>
      <p:sp>
        <p:nvSpPr>
          <p:cNvPr id="10" name="Shape 8"/>
          <p:cNvSpPr/>
          <p:nvPr/>
        </p:nvSpPr>
        <p:spPr>
          <a:xfrm>
            <a:off x="7071479" y="3313390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44167" y="3343335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8398431" y="3387804"/>
            <a:ext cx="35365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Mobile App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8398431" y="3873937"/>
            <a:ext cx="547366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Complete React Native mobile experience with push notifications and offline support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451997" y="4662249"/>
            <a:ext cx="649962" cy="30480"/>
          </a:xfrm>
          <a:prstGeom prst="roundRect">
            <a:avLst>
              <a:gd name="adj" fmla="val 1066251"/>
            </a:avLst>
          </a:prstGeom>
          <a:solidFill>
            <a:srgbClr val="BACFDD"/>
          </a:solidFill>
          <a:ln/>
        </p:spPr>
      </p:sp>
      <p:sp>
        <p:nvSpPr>
          <p:cNvPr id="15" name="Shape 13"/>
          <p:cNvSpPr/>
          <p:nvPr/>
        </p:nvSpPr>
        <p:spPr>
          <a:xfrm>
            <a:off x="7071479" y="4433768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44167" y="4463713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3359944" y="4508183"/>
            <a:ext cx="287202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 Integration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58309" y="4994315"/>
            <a:ext cx="547366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Advanced AI quest generation with personalized difficulty and smart recommendations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28441" y="5782747"/>
            <a:ext cx="649962" cy="30480"/>
          </a:xfrm>
          <a:prstGeom prst="roundRect">
            <a:avLst>
              <a:gd name="adj" fmla="val 1066251"/>
            </a:avLst>
          </a:prstGeom>
          <a:solidFill>
            <a:srgbClr val="BACFDD"/>
          </a:solidFill>
          <a:ln/>
        </p:spPr>
      </p:sp>
      <p:sp>
        <p:nvSpPr>
          <p:cNvPr id="20" name="Shape 18"/>
          <p:cNvSpPr/>
          <p:nvPr/>
        </p:nvSpPr>
        <p:spPr>
          <a:xfrm>
            <a:off x="7071479" y="5554266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44167" y="5584210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8398431" y="5628680"/>
            <a:ext cx="358497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CMS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8398431" y="6114812"/>
            <a:ext cx="547366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</a:rPr>
              <a:t>Social media features to make users more interactive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825" y="544354"/>
            <a:ext cx="5209580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Team Contributions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692825" y="1814155"/>
            <a:ext cx="3066693" cy="653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00"/>
              </a:lnSpc>
              <a:buNone/>
            </a:pPr>
            <a:r>
              <a:rPr lang="en-US" sz="5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5100" dirty="0"/>
          </a:p>
        </p:txBody>
      </p:sp>
      <p:sp>
        <p:nvSpPr>
          <p:cNvPr id="4" name="Text 2"/>
          <p:cNvSpPr/>
          <p:nvPr/>
        </p:nvSpPr>
        <p:spPr>
          <a:xfrm>
            <a:off x="923806" y="2714744"/>
            <a:ext cx="2604730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Team Members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692825" y="3238262"/>
            <a:ext cx="306669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Full-stack collaboration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4006929" y="1814155"/>
            <a:ext cx="3066812" cy="653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00"/>
              </a:lnSpc>
              <a:buNone/>
            </a:pPr>
            <a:r>
              <a:rPr lang="en-US" sz="5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100%</a:t>
            </a:r>
            <a:endParaRPr lang="en-US" sz="5100" dirty="0"/>
          </a:p>
        </p:txBody>
      </p:sp>
      <p:sp>
        <p:nvSpPr>
          <p:cNvPr id="7" name="Text 5"/>
          <p:cNvSpPr/>
          <p:nvPr/>
        </p:nvSpPr>
        <p:spPr>
          <a:xfrm>
            <a:off x="4237911" y="2714744"/>
            <a:ext cx="2604730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Coverage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4006929" y="3238262"/>
            <a:ext cx="3066812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Frontend, backend, database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692825" y="3777615"/>
            <a:ext cx="3400187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Collaborative Excellence</a:t>
            </a:r>
            <a:endParaRPr lang="en-US" sz="2450" dirty="0"/>
          </a:p>
        </p:txBody>
      </p:sp>
      <p:sp>
        <p:nvSpPr>
          <p:cNvPr id="10" name="Text 8"/>
          <p:cNvSpPr/>
          <p:nvPr/>
        </p:nvSpPr>
        <p:spPr>
          <a:xfrm>
            <a:off x="692825" y="4366141"/>
            <a:ext cx="6380917" cy="950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Each team member contributed effectively across the full stack, ensuring seamless integration between frontend, backend, and database layers</a:t>
            </a:r>
            <a:endParaRPr lang="en-US" sz="15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279" y="1715214"/>
            <a:ext cx="6380917" cy="638091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0896" y="394811"/>
            <a:ext cx="3766185" cy="470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Frontend Contribution</a:t>
            </a:r>
            <a:endParaRPr lang="en-US" sz="2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96" y="1241108"/>
            <a:ext cx="7306389" cy="64327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389525" y="1208842"/>
            <a:ext cx="1747480" cy="228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6369" y="374452"/>
            <a:ext cx="3582114" cy="447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Backend Contribution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69" y="1179433"/>
            <a:ext cx="6949321" cy="618243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76369" y="7514987"/>
            <a:ext cx="11576209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5" name="Text 2"/>
          <p:cNvSpPr/>
          <p:nvPr/>
        </p:nvSpPr>
        <p:spPr>
          <a:xfrm>
            <a:off x="12392144" y="1148715"/>
            <a:ext cx="1769388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2734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LevelUp?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881551"/>
            <a:ext cx="3420904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Core Concept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58309" y="3525679"/>
            <a:ext cx="3549372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Multi-community platform where users complete AI-generated daily quests to level up individually and boost their community's collective XP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4843939" y="2881551"/>
            <a:ext cx="3420904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Features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4843939" y="3525679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Join multiple communities simultaneously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4843939" y="4294823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AI-generated daily quest system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4843939" y="5063966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Individual &amp; community progression tracking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843939" y="5833110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Gamified engagement mechanics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1240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Technology Stack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258378"/>
            <a:ext cx="6448544" cy="2494478"/>
          </a:xfrm>
          <a:prstGeom prst="roundRect">
            <a:avLst>
              <a:gd name="adj" fmla="val 1302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504" y="2482572"/>
            <a:ext cx="649962" cy="649962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61217" y="2661285"/>
            <a:ext cx="292418" cy="29241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82504" y="334910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Database Layer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982504" y="3835241"/>
            <a:ext cx="600015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PostgreSQL hosted on Neon with Prisma ORM for type-safe queries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7423428" y="2258378"/>
            <a:ext cx="6448663" cy="2494478"/>
          </a:xfrm>
          <a:prstGeom prst="roundRect">
            <a:avLst>
              <a:gd name="adj" fmla="val 1302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7623" y="2482572"/>
            <a:ext cx="649962" cy="649962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26335" y="2661285"/>
            <a:ext cx="292418" cy="29241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7623" y="334910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7623" y="3835241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 + Express.js in TypeScript, deployed on Render</a:t>
            </a:r>
            <a:endParaRPr lang="en-US" sz="1700" dirty="0"/>
          </a:p>
        </p:txBody>
      </p:sp>
      <p:sp>
        <p:nvSpPr>
          <p:cNvPr id="13" name="Shape 7"/>
          <p:cNvSpPr/>
          <p:nvPr/>
        </p:nvSpPr>
        <p:spPr>
          <a:xfrm>
            <a:off x="758309" y="4969431"/>
            <a:ext cx="6448544" cy="2147768"/>
          </a:xfrm>
          <a:prstGeom prst="roundRect">
            <a:avLst>
              <a:gd name="adj" fmla="val 1513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2504" y="5193625"/>
            <a:ext cx="649962" cy="649962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61217" y="5372338"/>
            <a:ext cx="292418" cy="292418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982504" y="606016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17" name="Text 9"/>
          <p:cNvSpPr/>
          <p:nvPr/>
        </p:nvSpPr>
        <p:spPr>
          <a:xfrm>
            <a:off x="982504" y="6546294"/>
            <a:ext cx="600015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Next.js web application deployed on Vercel</a:t>
            </a:r>
            <a:endParaRPr lang="en-US" sz="1700" dirty="0"/>
          </a:p>
        </p:txBody>
      </p:sp>
      <p:sp>
        <p:nvSpPr>
          <p:cNvPr id="18" name="Shape 10"/>
          <p:cNvSpPr/>
          <p:nvPr/>
        </p:nvSpPr>
        <p:spPr>
          <a:xfrm>
            <a:off x="7423428" y="4969431"/>
            <a:ext cx="6448663" cy="2147768"/>
          </a:xfrm>
          <a:prstGeom prst="roundRect">
            <a:avLst>
              <a:gd name="adj" fmla="val 1513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47623" y="5193625"/>
            <a:ext cx="649962" cy="649962"/>
          </a:xfrm>
          <a:prstGeom prst="rect">
            <a:avLst/>
          </a:prstGeom>
        </p:spPr>
      </p:pic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826335" y="5372338"/>
            <a:ext cx="292418" cy="292418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7647623" y="606016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Mobile</a:t>
            </a:r>
            <a:endParaRPr lang="en-US" sz="2200" dirty="0"/>
          </a:p>
        </p:txBody>
      </p:sp>
      <p:sp>
        <p:nvSpPr>
          <p:cNvPr id="22" name="Text 12"/>
          <p:cNvSpPr/>
          <p:nvPr/>
        </p:nvSpPr>
        <p:spPr>
          <a:xfrm>
            <a:off x="7647623" y="6546294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 Native for cross-platform mobile experience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9422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Database Architecture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484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Management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21242"/>
            <a:ext cx="39733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Authentication &amp; authorization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643676"/>
            <a:ext cx="39733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Role-based access control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066109"/>
            <a:ext cx="39733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profiles &amp; analytics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5267920" y="36484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Community System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267920" y="4221242"/>
            <a:ext cx="397335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Community creation &amp; customization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5267920" y="4990386"/>
            <a:ext cx="39733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Membership tracking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5267920" y="5412819"/>
            <a:ext cx="39733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XP aggregation logic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9777532" y="36484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Quest Framework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777532" y="4221242"/>
            <a:ext cx="4109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AI-generated quests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9777532" y="4643676"/>
            <a:ext cx="4109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Completion tracking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9777532" y="5066109"/>
            <a:ext cx="4109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Level progression system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2A90F5-FD0C-CB0D-E725-EA3FEDA47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9534F09-7464-7439-C9E5-55F536989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429677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71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A24661-9F2C-1748-516B-D5243FEB1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557" y="178420"/>
            <a:ext cx="6880302" cy="7872760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D9BAAFDF-367F-DB34-6B1A-5741B50D94B1}"/>
              </a:ext>
            </a:extLst>
          </p:cNvPr>
          <p:cNvSpPr/>
          <p:nvPr/>
        </p:nvSpPr>
        <p:spPr>
          <a:xfrm>
            <a:off x="624494" y="35355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Flowchart Part 1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1189165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18D7F-2E82-0C28-5A73-11098D873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0F73277F-BF8A-D90C-DA22-7F00D46A7163}"/>
              </a:ext>
            </a:extLst>
          </p:cNvPr>
          <p:cNvSpPr/>
          <p:nvPr/>
        </p:nvSpPr>
        <p:spPr>
          <a:xfrm>
            <a:off x="624494" y="35355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Flowchart Part 1</a:t>
            </a:r>
          </a:p>
          <a:p>
            <a:pPr marL="0" indent="0" algn="l">
              <a:lnSpc>
                <a:spcPts val="5600"/>
              </a:lnSpc>
              <a:buNone/>
            </a:pPr>
            <a:r>
              <a:rPr lang="en-US" sz="3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</a:rPr>
              <a:t>(Inside Community)</a:t>
            </a:r>
            <a:endParaRPr lang="en-US" sz="44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10C32A-3BED-4BC9-19D5-ACB532CE5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228" y="109303"/>
            <a:ext cx="6767830" cy="776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673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38957" y="365403"/>
            <a:ext cx="340292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Completed Features</a:t>
            </a:r>
            <a:endParaRPr lang="en-US" sz="2650" dirty="0"/>
          </a:p>
        </p:txBody>
      </p:sp>
      <p:sp>
        <p:nvSpPr>
          <p:cNvPr id="4" name="Shape 1"/>
          <p:cNvSpPr/>
          <p:nvPr/>
        </p:nvSpPr>
        <p:spPr>
          <a:xfrm>
            <a:off x="5938957" y="1178600"/>
            <a:ext cx="8238887" cy="1249085"/>
          </a:xfrm>
          <a:prstGeom prst="roundRect">
            <a:avLst>
              <a:gd name="adj" fmla="val 5856"/>
            </a:avLst>
          </a:prstGeom>
          <a:solidFill>
            <a:srgbClr val="FFFFFF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8957" y="1163360"/>
            <a:ext cx="8238887" cy="6096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447" y="984647"/>
            <a:ext cx="387906" cy="38790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9980771" y="1081564"/>
            <a:ext cx="155138" cy="193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1200" dirty="0"/>
          </a:p>
        </p:txBody>
      </p:sp>
      <p:sp>
        <p:nvSpPr>
          <p:cNvPr id="8" name="Text 3"/>
          <p:cNvSpPr/>
          <p:nvPr/>
        </p:nvSpPr>
        <p:spPr>
          <a:xfrm>
            <a:off x="6083498" y="1501854"/>
            <a:ext cx="2298383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Secure Authentication System</a:t>
            </a:r>
            <a:endParaRPr lang="en-US" sz="1300" dirty="0"/>
          </a:p>
        </p:txBody>
      </p:sp>
      <p:sp>
        <p:nvSpPr>
          <p:cNvPr id="9" name="Text 4"/>
          <p:cNvSpPr/>
          <p:nvPr/>
        </p:nvSpPr>
        <p:spPr>
          <a:xfrm>
            <a:off x="6083498" y="1792010"/>
            <a:ext cx="7949803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JWT based authentication system.</a:t>
            </a:r>
            <a:endParaRPr lang="en-US" sz="1000" dirty="0"/>
          </a:p>
        </p:txBody>
      </p:sp>
      <p:sp>
        <p:nvSpPr>
          <p:cNvPr id="10" name="Text 5"/>
          <p:cNvSpPr/>
          <p:nvPr/>
        </p:nvSpPr>
        <p:spPr>
          <a:xfrm>
            <a:off x="6083498" y="2076331"/>
            <a:ext cx="7949803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Secure password hashing - bcrypt</a:t>
            </a:r>
            <a:endParaRPr lang="en-US" sz="1000" dirty="0"/>
          </a:p>
        </p:txBody>
      </p:sp>
      <p:sp>
        <p:nvSpPr>
          <p:cNvPr id="11" name="Shape 6"/>
          <p:cNvSpPr/>
          <p:nvPr/>
        </p:nvSpPr>
        <p:spPr>
          <a:xfrm>
            <a:off x="5938957" y="2750939"/>
            <a:ext cx="8238887" cy="964763"/>
          </a:xfrm>
          <a:prstGeom prst="roundRect">
            <a:avLst>
              <a:gd name="adj" fmla="val 7582"/>
            </a:avLst>
          </a:prstGeom>
          <a:solidFill>
            <a:srgbClr val="FFFFFF"/>
          </a:solidFill>
          <a:ln/>
        </p:spPr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8957" y="2735699"/>
            <a:ext cx="8238887" cy="60960"/>
          </a:xfrm>
          <a:prstGeom prst="rect">
            <a:avLst/>
          </a:prstGeom>
        </p:spPr>
      </p:pic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447" y="2556986"/>
            <a:ext cx="387906" cy="38790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980771" y="2653903"/>
            <a:ext cx="155138" cy="193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1200" dirty="0"/>
          </a:p>
        </p:txBody>
      </p:sp>
      <p:sp>
        <p:nvSpPr>
          <p:cNvPr id="15" name="Text 8"/>
          <p:cNvSpPr/>
          <p:nvPr/>
        </p:nvSpPr>
        <p:spPr>
          <a:xfrm>
            <a:off x="6083498" y="3074194"/>
            <a:ext cx="2010847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Role Based Access Control</a:t>
            </a:r>
            <a:endParaRPr lang="en-US" sz="1300" dirty="0"/>
          </a:p>
        </p:txBody>
      </p:sp>
      <p:sp>
        <p:nvSpPr>
          <p:cNvPr id="16" name="Text 9"/>
          <p:cNvSpPr/>
          <p:nvPr/>
        </p:nvSpPr>
        <p:spPr>
          <a:xfrm>
            <a:off x="6083498" y="3364349"/>
            <a:ext cx="7949803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Different user roles  ( admin, user , appropriate access level throughout the application</a:t>
            </a:r>
            <a:endParaRPr lang="en-US" sz="1000" dirty="0"/>
          </a:p>
        </p:txBody>
      </p:sp>
      <p:sp>
        <p:nvSpPr>
          <p:cNvPr id="17" name="Shape 10"/>
          <p:cNvSpPr/>
          <p:nvPr/>
        </p:nvSpPr>
        <p:spPr>
          <a:xfrm>
            <a:off x="5938957" y="4038957"/>
            <a:ext cx="8238887" cy="964763"/>
          </a:xfrm>
          <a:prstGeom prst="roundRect">
            <a:avLst>
              <a:gd name="adj" fmla="val 7582"/>
            </a:avLst>
          </a:prstGeom>
          <a:solidFill>
            <a:srgbClr val="FFFFFF"/>
          </a:solidFill>
          <a:ln/>
        </p:spPr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8957" y="4023717"/>
            <a:ext cx="8238887" cy="60960"/>
          </a:xfrm>
          <a:prstGeom prst="rect">
            <a:avLst/>
          </a:prstGeom>
        </p:spPr>
      </p:pic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447" y="3845004"/>
            <a:ext cx="387906" cy="387906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9980771" y="3941921"/>
            <a:ext cx="155138" cy="193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1200" dirty="0"/>
          </a:p>
        </p:txBody>
      </p:sp>
      <p:sp>
        <p:nvSpPr>
          <p:cNvPr id="21" name="Text 12"/>
          <p:cNvSpPr/>
          <p:nvPr/>
        </p:nvSpPr>
        <p:spPr>
          <a:xfrm>
            <a:off x="6083498" y="4362212"/>
            <a:ext cx="1701403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Admin Dashboard</a:t>
            </a:r>
            <a:endParaRPr lang="en-US" sz="1300" dirty="0"/>
          </a:p>
        </p:txBody>
      </p:sp>
      <p:sp>
        <p:nvSpPr>
          <p:cNvPr id="22" name="Text 13"/>
          <p:cNvSpPr/>
          <p:nvPr/>
        </p:nvSpPr>
        <p:spPr>
          <a:xfrm>
            <a:off x="6083498" y="4652367"/>
            <a:ext cx="7949803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analytics with ineractive user growing charts and user insights</a:t>
            </a:r>
            <a:endParaRPr lang="en-US" sz="1000" dirty="0"/>
          </a:p>
        </p:txBody>
      </p:sp>
      <p:sp>
        <p:nvSpPr>
          <p:cNvPr id="23" name="Shape 14"/>
          <p:cNvSpPr/>
          <p:nvPr/>
        </p:nvSpPr>
        <p:spPr>
          <a:xfrm>
            <a:off x="5938957" y="5326975"/>
            <a:ext cx="8238887" cy="964763"/>
          </a:xfrm>
          <a:prstGeom prst="roundRect">
            <a:avLst>
              <a:gd name="adj" fmla="val 7582"/>
            </a:avLst>
          </a:prstGeom>
          <a:solidFill>
            <a:srgbClr val="FFFFFF"/>
          </a:solidFill>
          <a:ln/>
        </p:spPr>
      </p:sp>
      <p:pic>
        <p:nvPicPr>
          <p:cNvPr id="24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8957" y="5311735"/>
            <a:ext cx="8238887" cy="60960"/>
          </a:xfrm>
          <a:prstGeom prst="rect">
            <a:avLst/>
          </a:prstGeom>
        </p:spPr>
      </p:pic>
      <p:pic>
        <p:nvPicPr>
          <p:cNvPr id="25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447" y="5133023"/>
            <a:ext cx="387906" cy="387906"/>
          </a:xfrm>
          <a:prstGeom prst="rect">
            <a:avLst/>
          </a:prstGeom>
        </p:spPr>
      </p:pic>
      <p:sp>
        <p:nvSpPr>
          <p:cNvPr id="26" name="Text 15"/>
          <p:cNvSpPr/>
          <p:nvPr/>
        </p:nvSpPr>
        <p:spPr>
          <a:xfrm>
            <a:off x="9980771" y="5229939"/>
            <a:ext cx="155138" cy="193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1200" dirty="0"/>
          </a:p>
        </p:txBody>
      </p:sp>
      <p:sp>
        <p:nvSpPr>
          <p:cNvPr id="27" name="Text 16"/>
          <p:cNvSpPr/>
          <p:nvPr/>
        </p:nvSpPr>
        <p:spPr>
          <a:xfrm>
            <a:off x="6083498" y="5650230"/>
            <a:ext cx="1701403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Management</a:t>
            </a:r>
            <a:endParaRPr lang="en-US" sz="1300" dirty="0"/>
          </a:p>
        </p:txBody>
      </p:sp>
      <p:sp>
        <p:nvSpPr>
          <p:cNvPr id="28" name="Text 17"/>
          <p:cNvSpPr/>
          <p:nvPr/>
        </p:nvSpPr>
        <p:spPr>
          <a:xfrm>
            <a:off x="6083498" y="5940385"/>
            <a:ext cx="7949803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Complete CRUD operations for user accounts with pagination for handling large dataset</a:t>
            </a:r>
            <a:endParaRPr lang="en-US" sz="1000" dirty="0"/>
          </a:p>
        </p:txBody>
      </p:sp>
      <p:sp>
        <p:nvSpPr>
          <p:cNvPr id="29" name="Shape 18"/>
          <p:cNvSpPr/>
          <p:nvPr/>
        </p:nvSpPr>
        <p:spPr>
          <a:xfrm>
            <a:off x="5938957" y="6614993"/>
            <a:ext cx="8238887" cy="1249085"/>
          </a:xfrm>
          <a:prstGeom prst="roundRect">
            <a:avLst>
              <a:gd name="adj" fmla="val 5856"/>
            </a:avLst>
          </a:prstGeom>
          <a:solidFill>
            <a:srgbClr val="FFFFFF"/>
          </a:solidFill>
          <a:ln/>
        </p:spPr>
      </p:sp>
      <p:pic>
        <p:nvPicPr>
          <p:cNvPr id="30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8957" y="6599753"/>
            <a:ext cx="8238887" cy="60960"/>
          </a:xfrm>
          <a:prstGeom prst="rect">
            <a:avLst/>
          </a:prstGeom>
        </p:spPr>
      </p:pic>
      <p:pic>
        <p:nvPicPr>
          <p:cNvPr id="31" name="Image 1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447" y="6421041"/>
            <a:ext cx="387906" cy="387906"/>
          </a:xfrm>
          <a:prstGeom prst="rect">
            <a:avLst/>
          </a:prstGeom>
        </p:spPr>
      </p:pic>
      <p:sp>
        <p:nvSpPr>
          <p:cNvPr id="32" name="Text 19"/>
          <p:cNvSpPr/>
          <p:nvPr/>
        </p:nvSpPr>
        <p:spPr>
          <a:xfrm>
            <a:off x="9980771" y="6517958"/>
            <a:ext cx="155138" cy="193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5</a:t>
            </a:r>
            <a:endParaRPr lang="en-US" sz="1200" dirty="0"/>
          </a:p>
        </p:txBody>
      </p:sp>
      <p:sp>
        <p:nvSpPr>
          <p:cNvPr id="33" name="Text 20"/>
          <p:cNvSpPr/>
          <p:nvPr/>
        </p:nvSpPr>
        <p:spPr>
          <a:xfrm>
            <a:off x="6083498" y="6938248"/>
            <a:ext cx="1701403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Community Features</a:t>
            </a:r>
            <a:endParaRPr lang="en-US" sz="1300" dirty="0"/>
          </a:p>
        </p:txBody>
      </p:sp>
      <p:sp>
        <p:nvSpPr>
          <p:cNvPr id="34" name="Text 21"/>
          <p:cNvSpPr/>
          <p:nvPr/>
        </p:nvSpPr>
        <p:spPr>
          <a:xfrm>
            <a:off x="6083498" y="7228403"/>
            <a:ext cx="7949803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Community creation , Join and customize the community by pin</a:t>
            </a:r>
            <a:endParaRPr lang="en-US" sz="1000" dirty="0"/>
          </a:p>
        </p:txBody>
      </p:sp>
      <p:sp>
        <p:nvSpPr>
          <p:cNvPr id="35" name="Text 22"/>
          <p:cNvSpPr/>
          <p:nvPr/>
        </p:nvSpPr>
        <p:spPr>
          <a:xfrm>
            <a:off x="6083498" y="7512725"/>
            <a:ext cx="7949803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endParaRPr lang="en-US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176933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Technical Challenges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2214563"/>
            <a:ext cx="1083231" cy="16127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58114" y="24311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Problem 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058114" y="2917269"/>
            <a:ext cx="63275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Loading all records at once made the UI slow and difficult to navigate.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3827264"/>
            <a:ext cx="1083231" cy="16127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58114" y="404383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058114" y="4529971"/>
            <a:ext cx="63275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Implemented </a:t>
            </a: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pagination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to load a limited number of users per page (e.g., 10, 25, or 50).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5439966"/>
            <a:ext cx="1083231" cy="161270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58114" y="56565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Outcome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058114" y="6142673"/>
            <a:ext cx="63275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table now loads faster and handles large datasets efficiently.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495</Words>
  <Application>Microsoft Office PowerPoint</Application>
  <PresentationFormat>Custom</PresentationFormat>
  <Paragraphs>113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Barlow Bold</vt:lpstr>
      <vt:lpstr>Arial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user</dc:creator>
  <cp:lastModifiedBy>Bishal Adhikari</cp:lastModifiedBy>
  <cp:revision>4</cp:revision>
  <dcterms:created xsi:type="dcterms:W3CDTF">2025-11-16T16:07:38Z</dcterms:created>
  <dcterms:modified xsi:type="dcterms:W3CDTF">2025-11-17T02:50:01Z</dcterms:modified>
</cp:coreProperties>
</file>